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1" r:id="rId5"/>
    <p:sldId id="262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E32"/>
    <a:srgbClr val="C9C2BA"/>
    <a:srgbClr val="81776F"/>
    <a:srgbClr val="8177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7" autoAdjust="0"/>
    <p:restoredTop sz="94660"/>
  </p:normalViewPr>
  <p:slideViewPr>
    <p:cSldViewPr>
      <p:cViewPr varScale="1">
        <p:scale>
          <a:sx n="68" d="100"/>
          <a:sy n="68" d="100"/>
        </p:scale>
        <p:origin x="1458" y="54"/>
      </p:cViewPr>
      <p:guideLst>
        <p:guide orient="horz" pos="129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jercicio%202021\TEMA.%20EVALUACIONES\EVALUACIONES\DIF\Fabricas%20Comunitarias%20de%20Blocks\2020\Informe\Grafica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Ejercicio%202021\TEMA.%20EVALUACIONES\EVALUACIONES\DIF\Fabricas%20Comunitarias%20de%20Blocks\2020\Informe\Grafic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'1'!$B$11</c:f>
              <c:strCache>
                <c:ptCount val="1"/>
                <c:pt idx="0">
                  <c:v>Padrón</c:v>
                </c:pt>
              </c:strCache>
            </c:strRef>
          </c:tx>
          <c:spPr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'1'!$A$12:$A$13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'1'!$B$12:$B$13</c:f>
              <c:numCache>
                <c:formatCode>#,##0</c:formatCode>
                <c:ptCount val="2"/>
                <c:pt idx="0">
                  <c:v>30000</c:v>
                </c:pt>
                <c:pt idx="1">
                  <c:v>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DA-4E93-9C7F-1BA7BF79E403}"/>
            </c:ext>
          </c:extLst>
        </c:ser>
        <c:ser>
          <c:idx val="1"/>
          <c:order val="1"/>
          <c:tx>
            <c:strRef>
              <c:f>'1'!$C$11</c:f>
              <c:strCache>
                <c:ptCount val="1"/>
                <c:pt idx="0">
                  <c:v>Resultados 2020</c:v>
                </c:pt>
              </c:strCache>
            </c:strRef>
          </c:tx>
          <c:spPr>
            <a:solidFill>
              <a:schemeClr val="accent6"/>
            </a:solidFill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'1'!$A$12:$A$13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'1'!$C$12:$C$13</c:f>
              <c:numCache>
                <c:formatCode>#,##0</c:formatCode>
                <c:ptCount val="2"/>
                <c:pt idx="0">
                  <c:v>510000</c:v>
                </c:pt>
                <c:pt idx="1">
                  <c:v>690000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DA-4E93-9C7F-1BA7BF79E403}"/>
            </c:ext>
          </c:extLst>
        </c:ser>
        <c:ser>
          <c:idx val="2"/>
          <c:order val="2"/>
          <c:tx>
            <c:strRef>
              <c:f>'1'!$D$11</c:f>
              <c:strCache>
                <c:ptCount val="1"/>
                <c:pt idx="0">
                  <c:v>Resultados 2019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'1'!$A$12:$A$13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'1'!$D$12:$D$13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2-65DA-4E93-9C7F-1BA7BF79E40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06752768"/>
        <c:axId val="208639872"/>
      </c:barChart>
      <c:catAx>
        <c:axId val="20675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8639872"/>
        <c:crosses val="autoZero"/>
        <c:auto val="1"/>
        <c:lblAlgn val="ctr"/>
        <c:lblOffset val="100"/>
        <c:noMultiLvlLbl val="0"/>
      </c:catAx>
      <c:valAx>
        <c:axId val="2086398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Piezas de Block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20675276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900" b="1"/>
      </a:pPr>
      <a:endParaRPr lang="es-MX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'2'!$B$3</c:f>
              <c:strCache>
                <c:ptCount val="1"/>
                <c:pt idx="0">
                  <c:v>Población atendida</c:v>
                </c:pt>
              </c:strCache>
            </c:strRef>
          </c:tx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'2'!$A$4:$A$5</c:f>
              <c:numCache>
                <c:formatCode>General</c:formatCode>
                <c:ptCount val="2"/>
                <c:pt idx="0">
                  <c:v>2020</c:v>
                </c:pt>
                <c:pt idx="1">
                  <c:v>2019</c:v>
                </c:pt>
              </c:numCache>
            </c:numRef>
          </c:cat>
          <c:val>
            <c:numRef>
              <c:f>'2'!$B$4:$B$5</c:f>
              <c:numCache>
                <c:formatCode>#,##0</c:formatCode>
                <c:ptCount val="2"/>
                <c:pt idx="0">
                  <c:v>1080</c:v>
                </c:pt>
                <c:pt idx="1">
                  <c:v>1440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5-4FDA-AC6C-84AF76B80CCC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50506240"/>
        <c:axId val="143430400"/>
      </c:lineChart>
      <c:catAx>
        <c:axId val="250506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430400"/>
        <c:crosses val="autoZero"/>
        <c:auto val="1"/>
        <c:lblAlgn val="ctr"/>
        <c:lblOffset val="100"/>
        <c:tickMarkSkip val="1"/>
        <c:noMultiLvlLbl val="0"/>
      </c:catAx>
      <c:valAx>
        <c:axId val="143430400"/>
        <c:scaling>
          <c:orientation val="minMax"/>
          <c:max val="1500"/>
          <c:min val="980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250506240"/>
        <c:crosses val="autoZero"/>
        <c:crossBetween val="between"/>
        <c:majorUnit val="50"/>
      </c:valAx>
      <c:spPr>
        <a:solidFill>
          <a:schemeClr val="accent5">
            <a:lumMod val="20000"/>
            <a:lumOff val="80000"/>
          </a:schemeClr>
        </a:solidFill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b="1"/>
      </a:pPr>
      <a:endParaRPr lang="es-MX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7C24-B267-42B4-A6DA-E2D49EAB81AC}" type="datetimeFigureOut">
              <a:rPr lang="es-MX" smtClean="0"/>
              <a:t>26/10/2021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E3928-1AF9-4754-AEC5-36B8A96076B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40527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8E3928-1AF9-4754-AEC5-36B8A96076B6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4676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  <p:sp>
        <p:nvSpPr>
          <p:cNvPr id="4" name="28 Marcador de título"/>
          <p:cNvSpPr>
            <a:spLocks noGrp="1"/>
          </p:cNvSpPr>
          <p:nvPr>
            <p:ph type="title"/>
          </p:nvPr>
        </p:nvSpPr>
        <p:spPr>
          <a:xfrm>
            <a:off x="3836992" y="775737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861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5028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 hasCustomPrompt="1"/>
          </p:nvPr>
        </p:nvSpPr>
        <p:spPr>
          <a:xfrm>
            <a:off x="4163591" y="836712"/>
            <a:ext cx="371499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>
            <a:lvl1pPr>
              <a:defRPr baseline="0"/>
            </a:lvl1pPr>
          </a:lstStyle>
          <a:p>
            <a:pPr marL="0" lvl="0"/>
            <a:r>
              <a:rPr lang="es-ES" dirty="0"/>
              <a:t>Haga clic para modificar el estilo de título del programa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94030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1039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8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55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9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044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11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84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7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014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6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07863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9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2932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8 Marcador de título"/>
          <p:cNvSpPr>
            <a:spLocks noGrp="1"/>
          </p:cNvSpPr>
          <p:nvPr>
            <p:ph type="title"/>
          </p:nvPr>
        </p:nvSpPr>
        <p:spPr>
          <a:xfrm>
            <a:off x="3836992" y="836712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/>
              <a:t>Haga clic para modificar el estilo de título del patrón</a:t>
            </a:r>
            <a:endParaRPr lang="es-MX" dirty="0"/>
          </a:p>
        </p:txBody>
      </p:sp>
      <p:sp>
        <p:nvSpPr>
          <p:cNvPr id="9" name="29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16416" y="6669384"/>
            <a:ext cx="828000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62513-7D76-44F4-A4EB-02F5BA9AE113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2607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2 CuadroTexto"/>
          <p:cNvSpPr txBox="1"/>
          <p:nvPr/>
        </p:nvSpPr>
        <p:spPr>
          <a:xfrm>
            <a:off x="-20851" y="-11071"/>
            <a:ext cx="9164801" cy="1188000"/>
          </a:xfrm>
          <a:prstGeom prst="rect">
            <a:avLst/>
          </a:prstGeom>
          <a:solidFill>
            <a:schemeClr val="bg1"/>
          </a:solidFill>
          <a:ln>
            <a:solidFill>
              <a:srgbClr val="861D3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s-MX" sz="8100" dirty="0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>
                        <a14:foregroundMark x1="96436" y1="3226" x2="96984" y2="92556"/>
                        <a14:foregroundMark x1="78547" y1="96030" x2="87800" y2="69727"/>
                        <a14:foregroundMark x1="85195" y1="54591" x2="92666" y2="5707"/>
                        <a14:foregroundMark x1="85195" y1="36973" x2="81700" y2="1489"/>
                        <a14:foregroundMark x1="77999" y1="9926" x2="80603" y2="14144"/>
                        <a14:foregroundMark x1="88348" y1="91811" x2="92940" y2="93300"/>
                        <a14:foregroundMark x1="68746" y1="96030" x2="73064" y2="91811"/>
                        <a14:foregroundMark x1="65319" y1="96774" x2="70185" y2="94293"/>
                        <a14:foregroundMark x1="72241" y1="85856" x2="75394" y2="79901"/>
                        <a14:foregroundMark x1="75668" y1="42680" x2="77108" y2="56328"/>
                        <a14:foregroundMark x1="76217" y1="69727" x2="77999" y2="55335"/>
                        <a14:foregroundMark x1="81151" y1="22581" x2="80877" y2="5707"/>
                        <a14:foregroundMark x1="86675" y1="62976" x2="90330" y2="46021"/>
                        <a14:backgroundMark x1="6237" y1="5707" x2="73338" y2="4715"/>
                        <a14:backgroundMark x1="14325" y1="23325" x2="61275" y2="26799"/>
                        <a14:backgroundMark x1="13434" y1="48635" x2="33859" y2="47891"/>
                        <a14:backgroundMark x1="11995" y1="77419" x2="64702" y2="78164"/>
                        <a14:backgroundMark x1="65045" y1="64764" x2="74229" y2="62283"/>
                        <a14:backgroundMark x1="65045" y1="82382" x2="70459" y2="71464"/>
                        <a14:backgroundMark x1="71899" y1="38462" x2="82317" y2="14144"/>
                        <a14:backgroundMark x1="73338" y1="69727" x2="76559" y2="61290"/>
                        <a14:backgroundMark x1="67032" y1="87593" x2="71350" y2="799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751" y="-27385"/>
            <a:ext cx="3525695" cy="1204313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690984"/>
            <a:ext cx="8635561" cy="19440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78941" y="-27384"/>
            <a:ext cx="5665057" cy="1207823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3366825" y="188640"/>
            <a:ext cx="530851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itchFamily="50" charset="0"/>
              </a:rPr>
              <a:t>INFORME DE LA EVALUACIÓN ESPECÍFICA DE DESEMPEÑO 2020</a:t>
            </a:r>
          </a:p>
        </p:txBody>
      </p:sp>
      <p:sp>
        <p:nvSpPr>
          <p:cNvPr id="29" name="28 Marcador de título"/>
          <p:cNvSpPr>
            <a:spLocks noGrp="1"/>
          </p:cNvSpPr>
          <p:nvPr>
            <p:ph type="title"/>
          </p:nvPr>
        </p:nvSpPr>
        <p:spPr>
          <a:xfrm>
            <a:off x="3836992" y="764704"/>
            <a:ext cx="436818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0" lvl="0"/>
            <a:r>
              <a:rPr lang="es-ES" dirty="0"/>
              <a:t>Haga clic para modificar el estilo de título del patrón</a:t>
            </a:r>
            <a:endParaRPr lang="es-MX" dirty="0"/>
          </a:p>
        </p:txBody>
      </p:sp>
      <p:pic>
        <p:nvPicPr>
          <p:cNvPr id="36" name="35 Imagen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78" y="116632"/>
            <a:ext cx="2182974" cy="713172"/>
          </a:xfrm>
          <a:prstGeom prst="rect">
            <a:avLst/>
          </a:prstGeom>
        </p:spPr>
      </p:pic>
      <p:sp>
        <p:nvSpPr>
          <p:cNvPr id="12" name="27 CuadroTexto">
            <a:extLst>
              <a:ext uri="{FF2B5EF4-FFF2-40B4-BE49-F238E27FC236}">
                <a16:creationId xmlns:a16="http://schemas.microsoft.com/office/drawing/2014/main" id="{B56D8DD2-95D2-430B-959B-04DEE7EB4A3E}"/>
              </a:ext>
            </a:extLst>
          </p:cNvPr>
          <p:cNvSpPr txBox="1"/>
          <p:nvPr userDrawn="1"/>
        </p:nvSpPr>
        <p:spPr>
          <a:xfrm>
            <a:off x="8309954" y="6669360"/>
            <a:ext cx="829469" cy="2154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MX" sz="800" b="1" dirty="0">
              <a:solidFill>
                <a:srgbClr val="3D2E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965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lang="es-MX" sz="1200" b="1" kern="1200" dirty="0">
          <a:solidFill>
            <a:srgbClr val="3D2E3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ontserrat Light" pitchFamily="50" charset="0"/>
          <a:ea typeface="+mn-ea"/>
          <a:cs typeface="+mn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Pentágono"/>
          <p:cNvSpPr/>
          <p:nvPr/>
        </p:nvSpPr>
        <p:spPr>
          <a:xfrm rot="5400000">
            <a:off x="-2201334" y="3951184"/>
            <a:ext cx="5040352" cy="396000"/>
          </a:xfrm>
          <a:prstGeom prst="homePlat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 rot="16200000">
            <a:off x="-1674530" y="3830017"/>
            <a:ext cx="3966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Descripción del Programa</a:t>
            </a: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178828"/>
              </p:ext>
            </p:extLst>
          </p:nvPr>
        </p:nvGraphicFramePr>
        <p:xfrm>
          <a:off x="755576" y="1556792"/>
          <a:ext cx="8136904" cy="45110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13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4441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El Sistema DIF Sinaloa, a través de la Dirección de Desarrollo Comunitario, busca promover mediante la participación comunitaria, una vivienda digna a la población en situación de pobreza y disminuir el índice de hacinamiento en las comunidades, mediante la instalación de fabricas comunitarias de block, que permitan la autoconstrucción de paredes y techos fuertes, estableciendo los mecanismos para que la construcción de vivienda genere una participación social y organización comunitaria que respete el entorno ecológico, la preservación y el uso eficiente de los recursos naturales para propiciar la sustentabilidad ambiental.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A los beneficiarios se les dota con máquinas para la elaboración de block, cemento gris, herramientas, material y capacitación para que de forma organizada y participativa elaboren piezas de block que permitan un cambio transformacional en el mejoramiento de su vivienda.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Lo anterior en coordinación con el Sistema DIF Sinaloa y los habitantes de la comunidad,</a:t>
                      </a:r>
                      <a:r>
                        <a:rPr lang="es-ES" sz="1000" b="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mediante las siguientes medidas: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otorgara el apoyo a partir de un estudio socioeconómico que se aplica a la familia.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integrara una Asamblea Comunitaria de aquellos interesados que respondan a la convocatoria hecha por el enlace o promotor social.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constituirán los Comités de Mejoramiento de Vivienda formado por los participantes activos que voluntariamente deseen trabajar a favor de su familia y comunidad.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171450" indent="-1714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Ø"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Se supervisará y llevará registro en el cronograma de actividades, por personal del Sistema DIF Estatal previamente capacitado de las acciones realizadas por las familias participantes,.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El objetivo es lograr las mejores condiciones de habitabilidad. Para ello, se capacita en el manejo y cuidado de la maquinaria, así como en la elaboración de block, a las personas que conformen la Comisión.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s-ES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es-ES" sz="10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Este programa va dirigido a familias que habiten en comunidades vulnerables del estado de Sinaloa, las cuales viven en condiciones precarias, hacinamiento y cuenten con terreno para construcción de su vivienda.</a:t>
                      </a:r>
                      <a:endParaRPr lang="es-MX" sz="1000" b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1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1</a:t>
            </a:fld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08378" y="775737"/>
            <a:ext cx="2225417" cy="276999"/>
          </a:xfrm>
        </p:spPr>
        <p:txBody>
          <a:bodyPr/>
          <a:lstStyle/>
          <a:p>
            <a:r>
              <a:rPr lang="es-MX" dirty="0"/>
              <a:t>Fabricas Comunitarias de Block</a:t>
            </a:r>
          </a:p>
        </p:txBody>
      </p:sp>
    </p:spTree>
    <p:extLst>
      <p:ext uri="{BB962C8B-B14F-4D97-AF65-F5344CB8AC3E}">
        <p14:creationId xmlns:p14="http://schemas.microsoft.com/office/powerpoint/2010/main" val="96118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heurón"/>
          <p:cNvSpPr/>
          <p:nvPr/>
        </p:nvSpPr>
        <p:spPr>
          <a:xfrm rot="5400000">
            <a:off x="-2314643" y="3837876"/>
            <a:ext cx="5266968" cy="396000"/>
          </a:xfrm>
          <a:prstGeom prst="chevron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453073"/>
              </p:ext>
            </p:extLst>
          </p:nvPr>
        </p:nvGraphicFramePr>
        <p:xfrm>
          <a:off x="1043608" y="2111529"/>
          <a:ext cx="3600400" cy="390975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1000"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050" b="0" kern="120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En 2020, el programa de Fabricas Comunitarias de Block apoyo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a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1,080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familias, las cuales, se encargaron propiamente de elaborar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540,000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piezas de block.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050" b="0" kern="1200" baseline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En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18 comunidades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del estado de Sinaloa se benefició a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1,080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familias (60 familias por comunidad), en la que cada una de ellas elaboró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500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piezas de block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dando como resultado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540,000 piezas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para poder utilizarlas para la construcción, ampliación o la mejora de sus viviendas.</a:t>
                      </a:r>
                    </a:p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endParaRPr lang="es-ES" sz="1050" b="0" kern="1200" baseline="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  <a:p>
                      <a:pPr marL="0" indent="0" algn="just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Por lo anterior, se concluye que el programa cumplió con el 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100%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 de la meta del indicador, el cual estimaba que cada proyecto que se lleve a cabo en cada comunidad beneficie a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60 familias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, mediante la elaboración de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500 piezas de block 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cada una y que en cada comunidad se elaboren </a:t>
                      </a:r>
                      <a:r>
                        <a:rPr lang="es-ES" sz="1050" b="1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30,000 piezas de block</a:t>
                      </a:r>
                      <a:r>
                        <a:rPr lang="es-ES" sz="1050" b="0" kern="1200" baseline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.</a:t>
                      </a:r>
                      <a:endParaRPr lang="es-MX" sz="1050" b="0" kern="1200" dirty="0">
                        <a:solidFill>
                          <a:schemeClr val="tx1"/>
                        </a:solidFill>
                        <a:effectLst/>
                        <a:latin typeface="Montserrat Light" pitchFamily="50" charset="0"/>
                        <a:ea typeface="Calibri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 rot="16200000">
            <a:off x="-556182" y="3301430"/>
            <a:ext cx="17500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Resultados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496" y="1268824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484824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¿Cuáles son los resultados del Programa y cómo los mide?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2</a:t>
            </a:fld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8190" y="775737"/>
            <a:ext cx="2165785" cy="276999"/>
          </a:xfrm>
        </p:spPr>
        <p:txBody>
          <a:bodyPr/>
          <a:lstStyle/>
          <a:p>
            <a:r>
              <a:rPr lang="es-MX" dirty="0"/>
              <a:t>Fabricas Comunitarias de Block</a:t>
            </a:r>
          </a:p>
        </p:txBody>
      </p:sp>
      <p:graphicFrame>
        <p:nvGraphicFramePr>
          <p:cNvPr id="10" name="5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9249158"/>
              </p:ext>
            </p:extLst>
          </p:nvPr>
        </p:nvGraphicFramePr>
        <p:xfrm>
          <a:off x="5220072" y="2221364"/>
          <a:ext cx="3076576" cy="3629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2 Rectángulo"/>
          <p:cNvSpPr/>
          <p:nvPr/>
        </p:nvSpPr>
        <p:spPr>
          <a:xfrm>
            <a:off x="7327639" y="2636912"/>
            <a:ext cx="619124" cy="2505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900" b="1" dirty="0">
                <a:solidFill>
                  <a:sysClr val="windowText" lastClr="000000"/>
                </a:solidFill>
              </a:rPr>
              <a:t>690,000</a:t>
            </a:r>
          </a:p>
        </p:txBody>
      </p:sp>
      <p:pic>
        <p:nvPicPr>
          <p:cNvPr id="13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638" y="5141987"/>
            <a:ext cx="628738" cy="13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Pentágono"/>
          <p:cNvSpPr/>
          <p:nvPr/>
        </p:nvSpPr>
        <p:spPr>
          <a:xfrm rot="5400000">
            <a:off x="-2196624" y="3951240"/>
            <a:ext cx="5040240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6" name="5 CuadroTexto"/>
          <p:cNvSpPr txBox="1"/>
          <p:nvPr/>
        </p:nvSpPr>
        <p:spPr>
          <a:xfrm rot="16200000">
            <a:off x="-516270" y="3301907"/>
            <a:ext cx="16795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Cobertura</a:t>
            </a:r>
          </a:p>
        </p:txBody>
      </p:sp>
      <p:sp>
        <p:nvSpPr>
          <p:cNvPr id="7" name="6 Cheurón"/>
          <p:cNvSpPr/>
          <p:nvPr/>
        </p:nvSpPr>
        <p:spPr>
          <a:xfrm>
            <a:off x="703002" y="1302123"/>
            <a:ext cx="8280000" cy="360000"/>
          </a:xfrm>
          <a:prstGeom prst="chevron">
            <a:avLst>
              <a:gd name="adj" fmla="val 6476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Definición de Población Objetivo: </a:t>
            </a:r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3</a:t>
            </a:fld>
            <a:endParaRPr lang="es-MX" dirty="0"/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4433214"/>
              </p:ext>
            </p:extLst>
          </p:nvPr>
        </p:nvGraphicFramePr>
        <p:xfrm>
          <a:off x="6025798" y="2348880"/>
          <a:ext cx="2935298" cy="196323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935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3723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Análisis  de la Cobertura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6477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En el año 2020, se cumplió con el padrón de familias beneficiadas,</a:t>
                      </a: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con un total de 1,080 familias en 18 comunidades del estado de Sinaloa.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es-MX" sz="9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Cabe</a:t>
                      </a: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señalar que s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e da prioridad de atención a las comunidades de </a:t>
                      </a: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alta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y </a:t>
                      </a:r>
                      <a:r>
                        <a:rPr lang="es-MX" sz="900" b="1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muy alta marginación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. Entre</a:t>
                      </a:r>
                      <a:r>
                        <a:rPr lang="es-MX" sz="9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las cuales se encuentran familias que </a:t>
                      </a:r>
                      <a:r>
                        <a:rPr lang="es-ES" sz="9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viven en condiciones precarias</a:t>
                      </a:r>
                      <a:r>
                        <a:rPr lang="es-MX" sz="900" b="0" dirty="0">
                          <a:solidFill>
                            <a:schemeClr val="tx1"/>
                          </a:solidFill>
                          <a:effectLst/>
                          <a:latin typeface="Montserrat Light" pitchFamily="50" charset="0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just">
                        <a:lnSpc>
                          <a:spcPts val="1300"/>
                        </a:lnSpc>
                      </a:pPr>
                      <a:endParaRPr lang="es-MX" sz="9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203842"/>
              </p:ext>
            </p:extLst>
          </p:nvPr>
        </p:nvGraphicFramePr>
        <p:xfrm>
          <a:off x="703002" y="2348880"/>
          <a:ext cx="2304256" cy="3706107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5664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7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2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Cobertura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Municipios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6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Comunidades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Hombres atendidos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298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Mujeres atendidas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782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l"/>
                      <a:r>
                        <a:rPr lang="es-MX" sz="900" b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Total Personas Atendidas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1,080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22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Cuantificación</a:t>
                      </a:r>
                      <a:r>
                        <a:rPr lang="es-MX" sz="1000" b="1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 de Poblaciones</a:t>
                      </a:r>
                      <a:endParaRPr lang="es-MX" sz="1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just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Unidad de Medida 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             PA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Personas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2242">
                <a:tc gridSpan="2">
                  <a:txBody>
                    <a:bodyPr/>
                    <a:lstStyle/>
                    <a:p>
                      <a:pPr algn="ctr"/>
                      <a:r>
                        <a:rPr lang="es-MX" sz="900" b="1" i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Valor año 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(</a:t>
                      </a:r>
                      <a:r>
                        <a:rPr lang="es-MX" sz="900" b="1" i="1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2020</a:t>
                      </a:r>
                      <a:r>
                        <a:rPr lang="es-MX" sz="900" b="1" i="0" baseline="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)</a:t>
                      </a:r>
                      <a:endParaRPr lang="es-MX" sz="900" b="1" i="0" dirty="0">
                        <a:solidFill>
                          <a:srgbClr val="3D2E3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 Potencial (</a:t>
                      </a:r>
                      <a:r>
                        <a:rPr lang="es-MX" sz="900" b="0" i="1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PP</a:t>
                      </a:r>
                      <a:r>
                        <a:rPr lang="es-MX" sz="900" b="0" baseline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1,080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1,080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2242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(</a:t>
                      </a:r>
                      <a:r>
                        <a:rPr lang="es-MX" sz="900" b="0" i="1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PA</a:t>
                      </a: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)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1,080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7587">
                <a:tc>
                  <a:txBody>
                    <a:bodyPr/>
                    <a:lstStyle/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Atendida /</a:t>
                      </a:r>
                    </a:p>
                    <a:p>
                      <a:pPr algn="l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Población Objetivo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900" b="0" dirty="0">
                          <a:solidFill>
                            <a:srgbClr val="3D2E32"/>
                          </a:solidFill>
                          <a:latin typeface="Montserrat Light" pitchFamily="50" charset="0"/>
                        </a:rPr>
                        <a:t>100%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829">
                <a:tc gridSpan="2">
                  <a:txBody>
                    <a:bodyPr/>
                    <a:lstStyle/>
                    <a:p>
                      <a:pPr algn="l"/>
                      <a:endParaRPr lang="es-MX" sz="8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MX" sz="900" b="0" dirty="0">
                        <a:solidFill>
                          <a:srgbClr val="3D2E32"/>
                        </a:solidFill>
                        <a:latin typeface="Montserrat Light" pitchFamily="50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7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4" name="13 CuadroTexto"/>
          <p:cNvSpPr txBox="1"/>
          <p:nvPr/>
        </p:nvSpPr>
        <p:spPr>
          <a:xfrm>
            <a:off x="611496" y="1701202"/>
            <a:ext cx="8371506" cy="575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s-ES" sz="1000" dirty="0">
                <a:latin typeface="Montserrat Light" pitchFamily="50" charset="0"/>
              </a:rPr>
              <a:t>Se atiende a familias que habiten en comunidades de alta y muy alta marginación del Estado de Sinaloa que vivan en condiciones precarias, hacinamiento y que cuenten con terreno para construcción de su vivienda, mediante la elaboración de piezas de block realizándolo de una manera organizada y comunitaria, para permitirles que habiten en condiciones de higiene, salud y seguridad.</a:t>
            </a:r>
            <a:endParaRPr lang="es-MX" sz="1000" dirty="0">
              <a:latin typeface="Montserrat Light" pitchFamily="50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13911"/>
              </p:ext>
            </p:extLst>
          </p:nvPr>
        </p:nvGraphicFramePr>
        <p:xfrm>
          <a:off x="6065654" y="4337288"/>
          <a:ext cx="2898834" cy="243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9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Presupuesto del Ejercicio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1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74351"/>
              </p:ext>
            </p:extLst>
          </p:nvPr>
        </p:nvGraphicFramePr>
        <p:xfrm>
          <a:off x="6065653" y="4594123"/>
          <a:ext cx="2898835" cy="2003229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0159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8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53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Año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900" b="1" kern="1200" dirty="0">
                          <a:solidFill>
                            <a:srgbClr val="3D2E3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Presupuesto</a:t>
                      </a:r>
                    </a:p>
                  </a:txBody>
                  <a:tcPr marL="68580" marR="68580" marT="0" marB="0" anchor="ctr">
                    <a:solidFill>
                      <a:srgbClr val="C9C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2014</a:t>
                      </a:r>
                      <a:endParaRPr lang="es-MX" sz="800" kern="120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$ 2,831,487.70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$ 2,812,776,98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5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$ 0.00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$ 2,164,552.05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$ 2,699,316.76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$ 5,548,334.24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51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2020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$</a:t>
                      </a:r>
                      <a:r>
                        <a:rPr lang="es-MX" sz="80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 6,703,983</a:t>
                      </a:r>
                      <a:r>
                        <a:rPr lang="es-MX" sz="800" kern="120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.36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8190" y="764704"/>
            <a:ext cx="2165785" cy="276999"/>
          </a:xfrm>
        </p:spPr>
        <p:txBody>
          <a:bodyPr/>
          <a:lstStyle/>
          <a:p>
            <a:r>
              <a:rPr lang="es-MX" dirty="0"/>
              <a:t>Fabricas Comunitarias de Block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26226"/>
              </p:ext>
            </p:extLst>
          </p:nvPr>
        </p:nvGraphicFramePr>
        <p:xfrm>
          <a:off x="3059832" y="2350456"/>
          <a:ext cx="2898834" cy="24384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289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Indicador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201582"/>
              </p:ext>
            </p:extLst>
          </p:nvPr>
        </p:nvGraphicFramePr>
        <p:xfrm>
          <a:off x="3203848" y="2689498"/>
          <a:ext cx="2664296" cy="3181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5521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3871"/>
              </p:ext>
            </p:extLst>
          </p:nvPr>
        </p:nvGraphicFramePr>
        <p:xfrm>
          <a:off x="755577" y="1484784"/>
          <a:ext cx="8208912" cy="47360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4128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0283"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Fortalezas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D2E3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</a:rPr>
                        <a:t>Debilidades</a:t>
                      </a:r>
                      <a:endParaRPr lang="es-MX" sz="1000" b="1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ontserrat Light" pitchFamily="50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598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Participación y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organización </a:t>
                      </a: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comunitaria donde se ejecuta el programa.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Capacitación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a las comunidades sobre las herramientas y el material que se utiliza para la ejecución del programa.</a:t>
                      </a: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Contar con inclemencias meteorológicas consecutivas las cuales provocar un atraso en la ejecución del proyecto.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00" b="0" kern="1200" baseline="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Atraso en la entrega de insumos por parte del proveedor.</a:t>
                      </a:r>
                    </a:p>
                    <a:p>
                      <a:pPr marL="171450" indent="-171450" algn="just" defTabSz="914400" rtl="0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00" b="0" kern="1200" baseline="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kern="1200" baseline="0" dirty="0">
                          <a:solidFill>
                            <a:schemeClr val="tx1"/>
                          </a:solidFill>
                          <a:latin typeface="Montserrat Light" pitchFamily="50" charset="0"/>
                          <a:ea typeface="+mn-ea"/>
                          <a:cs typeface="+mn-cs"/>
                        </a:rPr>
                        <a:t>Atraso en la elaboración de las piezas de block por parte de los comités.</a:t>
                      </a:r>
                      <a:endParaRPr lang="es-ES" sz="1000" b="0" kern="1200" baseline="0" dirty="0">
                        <a:solidFill>
                          <a:schemeClr val="tx1"/>
                        </a:solidFill>
                        <a:latin typeface="Montserrat Light" pitchFamily="50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Oportunidades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s-MX" sz="10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ontserrat Light" pitchFamily="50" charset="0"/>
                          <a:ea typeface="+mn-ea"/>
                          <a:cs typeface="+mn-cs"/>
                        </a:rPr>
                        <a:t>Amenazas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5981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Incrementar la cobertura en el Estado .     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                                                                        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Incrementar el personal para la capacitación a la población en la integración de los comités..</a:t>
                      </a:r>
                    </a:p>
                    <a:p>
                      <a:pPr marL="0" indent="0" algn="just">
                        <a:lnSpc>
                          <a:spcPct val="150000"/>
                        </a:lnSpc>
                        <a:buFont typeface="Arial" pitchFamily="34" charset="0"/>
                        <a:buNone/>
                      </a:pP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Compromiso de los proveedores en tiempo y forma de la entrega de los productos. </a:t>
                      </a: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Posible</a:t>
                      </a: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 demora y/o incumplimiento con lo propuesto y estimado del proyecto.</a:t>
                      </a: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5 Pentágono"/>
          <p:cNvSpPr/>
          <p:nvPr/>
        </p:nvSpPr>
        <p:spPr>
          <a:xfrm rot="5400000">
            <a:off x="-2212522" y="3935342"/>
            <a:ext cx="5072036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7 CuadroTexto"/>
          <p:cNvSpPr txBox="1"/>
          <p:nvPr/>
        </p:nvSpPr>
        <p:spPr>
          <a:xfrm rot="16200000">
            <a:off x="-539666" y="3579460"/>
            <a:ext cx="1726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Análisis FODA</a:t>
            </a:r>
          </a:p>
        </p:txBody>
      </p:sp>
      <p:sp>
        <p:nvSpPr>
          <p:cNvPr id="17" name="1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4</a:t>
            </a:fld>
            <a:endParaRPr lang="es-MX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8190" y="775737"/>
            <a:ext cx="2165785" cy="276999"/>
          </a:xfrm>
        </p:spPr>
        <p:txBody>
          <a:bodyPr/>
          <a:lstStyle/>
          <a:p>
            <a:r>
              <a:rPr lang="es-MX" dirty="0"/>
              <a:t>Fabricas Comunitarias de Block</a:t>
            </a:r>
          </a:p>
        </p:txBody>
      </p:sp>
    </p:spTree>
    <p:extLst>
      <p:ext uri="{BB962C8B-B14F-4D97-AF65-F5344CB8AC3E}">
        <p14:creationId xmlns:p14="http://schemas.microsoft.com/office/powerpoint/2010/main" val="440238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4762513-7D76-44F4-A4EB-02F5BA9AE113}" type="slidenum">
              <a:rPr lang="es-MX" smtClean="0"/>
              <a:t>5</a:t>
            </a:fld>
            <a:endParaRPr lang="es-MX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59890"/>
              </p:ext>
            </p:extLst>
          </p:nvPr>
        </p:nvGraphicFramePr>
        <p:xfrm>
          <a:off x="755577" y="1628800"/>
          <a:ext cx="8064895" cy="1882968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82968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Mejora en los mecanismos de operación, supervisión y seguimiento del proyecto por parte del SEDIF hacia los Comités.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Incrementar el personal para una mejor supervisión y seguimiento del Proyecto.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Dar mantenimiento preventivo constante a las máquinas de elaboración de block.</a:t>
                      </a:r>
                      <a:endParaRPr lang="es-ES" sz="1000" b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4 Pentágono"/>
          <p:cNvSpPr/>
          <p:nvPr/>
        </p:nvSpPr>
        <p:spPr>
          <a:xfrm rot="5400000">
            <a:off x="-706391" y="2429216"/>
            <a:ext cx="2059773" cy="396000"/>
          </a:xfrm>
          <a:prstGeom prst="homePlate">
            <a:avLst/>
          </a:prstGeom>
          <a:blipFill>
            <a:blip r:embed="rId2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6" name="5 Elipse"/>
          <p:cNvSpPr/>
          <p:nvPr/>
        </p:nvSpPr>
        <p:spPr>
          <a:xfrm>
            <a:off x="35496" y="1268760"/>
            <a:ext cx="576000" cy="57600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-540316" y="2493150"/>
            <a:ext cx="1728193" cy="287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Recomendaciones</a:t>
            </a:r>
          </a:p>
        </p:txBody>
      </p:sp>
      <p:sp>
        <p:nvSpPr>
          <p:cNvPr id="11" name="10 Pentágono"/>
          <p:cNvSpPr/>
          <p:nvPr/>
        </p:nvSpPr>
        <p:spPr>
          <a:xfrm rot="5400000">
            <a:off x="-1038634" y="5109230"/>
            <a:ext cx="2724260" cy="396000"/>
          </a:xfrm>
          <a:prstGeom prst="homePlat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3D2E32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1200" b="1" dirty="0">
              <a:solidFill>
                <a:srgbClr val="3D2E3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tserrat Ultra Light" pitchFamily="50" charset="0"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35496" y="3657100"/>
            <a:ext cx="576000" cy="5760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3" name="12 CuadroTexto"/>
          <p:cNvSpPr txBox="1"/>
          <p:nvPr/>
        </p:nvSpPr>
        <p:spPr>
          <a:xfrm rot="16200000">
            <a:off x="-884961" y="5160415"/>
            <a:ext cx="2387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 Ultra Light" pitchFamily="50" charset="0"/>
              </a:rPr>
              <a:t>Acciones del Programa en el ejercicio Fiscal actual</a:t>
            </a: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8103890"/>
              </p:ext>
            </p:extLst>
          </p:nvPr>
        </p:nvGraphicFramePr>
        <p:xfrm>
          <a:off x="755575" y="4061473"/>
          <a:ext cx="8064897" cy="195981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80648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59815">
                <a:tc>
                  <a:txBody>
                    <a:bodyPr/>
                    <a:lstStyle/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Durante el 2020, se adquirieron insumos para que pudieran operar 18 fabricas para la elaboración de block.</a:t>
                      </a: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endParaRPr lang="es-MX" sz="1000" b="0" baseline="0" dirty="0">
                        <a:solidFill>
                          <a:schemeClr val="tx1"/>
                        </a:solidFill>
                        <a:latin typeface="Montserrat Light" pitchFamily="50" charset="0"/>
                      </a:endParaRPr>
                    </a:p>
                    <a:p>
                      <a:pPr marL="171450" indent="-171450" algn="just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s-MX" sz="1000" b="0" baseline="0" dirty="0">
                          <a:solidFill>
                            <a:schemeClr val="tx1"/>
                          </a:solidFill>
                          <a:latin typeface="Montserrat Light" pitchFamily="50" charset="0"/>
                        </a:rPr>
                        <a:t>Por lo anterior, no se tuvo un incremento en cuanto a la cobertura de los beneficiarios, ya que la proyección del programa era de 1,080 familias correspondientes a 18 comunidades, dando por entendido que se cumplió con el 100% de la meta programada para dicho año.</a:t>
                      </a:r>
                    </a:p>
                  </a:txBody>
                  <a:tcPr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8190" y="775737"/>
            <a:ext cx="2165785" cy="276999"/>
          </a:xfrm>
        </p:spPr>
        <p:txBody>
          <a:bodyPr/>
          <a:lstStyle/>
          <a:p>
            <a:r>
              <a:rPr lang="es-MX" dirty="0"/>
              <a:t>Fabricas Comunitarias de Block</a:t>
            </a:r>
          </a:p>
        </p:txBody>
      </p:sp>
    </p:spTree>
    <p:extLst>
      <p:ext uri="{BB962C8B-B14F-4D97-AF65-F5344CB8AC3E}">
        <p14:creationId xmlns:p14="http://schemas.microsoft.com/office/powerpoint/2010/main" val="376423150"/>
      </p:ext>
    </p:extLst>
  </p:cSld>
  <p:clrMapOvr>
    <a:masterClrMapping/>
  </p:clrMapOvr>
</p:sld>
</file>

<file path=ppt/theme/theme1.xml><?xml version="1.0" encoding="utf-8"?>
<a:theme xmlns:a="http://schemas.openxmlformats.org/drawingml/2006/main" name="INFORME. Asistencia Alimentaria (Despensas y Desayunos Escolare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INFORME. Asistencia Alimentaria (Despensas y Desayunos Escolares)</Template>
  <TotalTime>3358</TotalTime>
  <Words>989</Words>
  <Application>Microsoft Office PowerPoint</Application>
  <PresentationFormat>Presentación en pantalla (4:3)</PresentationFormat>
  <Paragraphs>123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2" baseType="lpstr">
      <vt:lpstr>Arial</vt:lpstr>
      <vt:lpstr>Calibri</vt:lpstr>
      <vt:lpstr>Montserrat</vt:lpstr>
      <vt:lpstr>Montserrat Light</vt:lpstr>
      <vt:lpstr>Montserrat Ultra Light</vt:lpstr>
      <vt:lpstr>Wingdings</vt:lpstr>
      <vt:lpstr>INFORME. Asistencia Alimentaria (Despensas y Desayunos Escolares)</vt:lpstr>
      <vt:lpstr>Fabricas Comunitarias de Block</vt:lpstr>
      <vt:lpstr>Fabricas Comunitarias de Block</vt:lpstr>
      <vt:lpstr>Fabricas Comunitarias de Block</vt:lpstr>
      <vt:lpstr>Fabricas Comunitarias de Block</vt:lpstr>
      <vt:lpstr>Fabricas Comunitarias de Block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Asistencia Alimentaria (Despensas y Desayunos Escolares)</dc:title>
  <dc:creator>CLSinaloa</dc:creator>
  <cp:lastModifiedBy>Arturo Hauchbaum</cp:lastModifiedBy>
  <cp:revision>70</cp:revision>
  <dcterms:created xsi:type="dcterms:W3CDTF">2020-02-21T23:32:07Z</dcterms:created>
  <dcterms:modified xsi:type="dcterms:W3CDTF">2021-10-27T04:38:22Z</dcterms:modified>
</cp:coreProperties>
</file>